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257" r:id="rId2"/>
    <p:sldId id="258" r:id="rId3"/>
    <p:sldId id="260" r:id="rId4"/>
    <p:sldId id="259" r:id="rId5"/>
    <p:sldId id="262" r:id="rId6"/>
    <p:sldId id="267" r:id="rId7"/>
    <p:sldId id="269" r:id="rId8"/>
    <p:sldId id="291" r:id="rId9"/>
    <p:sldId id="264" r:id="rId10"/>
    <p:sldId id="292" r:id="rId11"/>
    <p:sldId id="293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9" r:id="rId20"/>
    <p:sldId id="278" r:id="rId21"/>
    <p:sldId id="295" r:id="rId22"/>
    <p:sldId id="281" r:id="rId23"/>
    <p:sldId id="282" r:id="rId24"/>
    <p:sldId id="283" r:id="rId25"/>
    <p:sldId id="284" r:id="rId26"/>
    <p:sldId id="280" r:id="rId27"/>
    <p:sldId id="285" r:id="rId28"/>
    <p:sldId id="286" r:id="rId29"/>
    <p:sldId id="294" r:id="rId30"/>
    <p:sldId id="287" r:id="rId31"/>
    <p:sldId id="288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51"/>
    <p:restoredTop sz="94590"/>
  </p:normalViewPr>
  <p:slideViewPr>
    <p:cSldViewPr snapToGrid="0" snapToObjects="1">
      <p:cViewPr varScale="1">
        <p:scale>
          <a:sx n="141" d="100"/>
          <a:sy n="141" d="100"/>
        </p:scale>
        <p:origin x="16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0EB355-D322-4E82-8A7D-D6DDD7014CE3}" type="datetimeFigureOut">
              <a:rPr lang="en-SG" smtClean="0"/>
              <a:t>27/7/16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535E16-92DE-4455-86B2-F3CA81CD2AC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56365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95B9D-081F-4060-83BF-2A07A5295613}" type="datetime1">
              <a:rPr lang="en-US" smtClean="0"/>
              <a:t>7/27/16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0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0E401-35D4-4528-8948-675FDF340808}" type="datetime1">
              <a:rPr lang="en-US" smtClean="0"/>
              <a:t>7/27/16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512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FDFFA-B8ED-4F50-A7B9-34492BC8A4A8}" type="datetime1">
              <a:rPr lang="en-US" smtClean="0"/>
              <a:t>7/27/16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958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926DE-CA11-4E1D-BDA6-09BE0C6DF9AE}" type="datetime1">
              <a:rPr lang="en-US" smtClean="0"/>
              <a:t>7/27/16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038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80746-F9A4-4D0D-8988-DECD4686D4DF}" type="datetime1">
              <a:rPr lang="en-US" smtClean="0"/>
              <a:t>7/27/16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56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1628C-4C96-4957-AB13-48279A4233EC}" type="datetime1">
              <a:rPr lang="en-US" smtClean="0"/>
              <a:t>7/27/16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916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B1566-A34E-4F65-9AA9-B6928D19D3A5}" type="datetime1">
              <a:rPr lang="en-US" smtClean="0"/>
              <a:t>7/27/16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260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5C75B-E451-4890-9B15-BDD2C2441EB9}" type="datetime1">
              <a:rPr lang="en-US" smtClean="0"/>
              <a:t>7/27/16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6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F0C26-8B6C-4560-B167-2A1130742DBD}" type="datetime1">
              <a:rPr lang="en-US" smtClean="0"/>
              <a:t>7/27/16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7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7445C-7038-4953-ADE1-D0B82FAC0302}" type="datetime1">
              <a:rPr lang="en-US" smtClean="0"/>
              <a:t>7/27/16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715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F5D4C-B416-4C64-A944-AD1B5D13347B}" type="datetime1">
              <a:rPr lang="en-US" smtClean="0"/>
              <a:t>7/27/16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25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79938-50F5-462B-9F42-9CD24BC63B99}" type="datetime1">
              <a:rPr lang="en-US" smtClean="0"/>
              <a:t>7/27/16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84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yeokhengmeng.com/2016/05/repair-kopitiam-speciality-electrical-tools/" TargetMode="External"/><Relationship Id="rId4" Type="http://schemas.openxmlformats.org/officeDocument/2006/relationships/hyperlink" Target="https://github.com/yeokm1/repair-kopitiam-training-and-equipment" TargetMode="External"/><Relationship Id="rId5" Type="http://schemas.openxmlformats.org/officeDocument/2006/relationships/image" Target="../media/image1.jp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yeokm1@gmail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OAcWiW7V_oI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repairkopitiam.sg/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l2square.org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tSpie7baYFM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h-DokWP5Kic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Relationship Id="rId3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acebook.com/repairkopitiam/" TargetMode="External"/><Relationship Id="rId3" Type="http://schemas.openxmlformats.org/officeDocument/2006/relationships/hyperlink" Target="https://www.facebook.com/groups/1611578529156041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nx.org/resources/d9a067d1533f2d80b43bec5d36470711ad71b34f/Figure_24_08_08.jpg" TargetMode="External"/><Relationship Id="rId3" Type="http://schemas.openxmlformats.org/officeDocument/2006/relationships/image" Target="../media/image27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9235" y="49659"/>
            <a:ext cx="6981051" cy="1214756"/>
          </a:xfrm>
        </p:spPr>
        <p:txBody>
          <a:bodyPr>
            <a:noAutofit/>
          </a:bodyPr>
          <a:lstStyle/>
          <a:p>
            <a:pPr algn="l"/>
            <a:r>
              <a:rPr lang="en-SG" sz="4400" dirty="0"/>
              <a:t>Repair </a:t>
            </a:r>
            <a:r>
              <a:rPr lang="en-SG" sz="4400" dirty="0" err="1"/>
              <a:t>Kopitiam</a:t>
            </a:r>
            <a:r>
              <a:rPr lang="en-SG" sz="4400" dirty="0"/>
              <a:t> </a:t>
            </a:r>
            <a:br>
              <a:rPr lang="en-SG" sz="4400" dirty="0"/>
            </a:br>
            <a:r>
              <a:rPr lang="en-SG" sz="4400" dirty="0"/>
              <a:t>Specialty Electrical Equipment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90580" y="5979786"/>
            <a:ext cx="51347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By: Yeo Kheng Meng (</a:t>
            </a:r>
            <a:r>
              <a:rPr lang="en-SG" sz="1600" dirty="0">
                <a:hlinkClick r:id="rId2"/>
              </a:rPr>
              <a:t>yeokm1@gmail.com</a:t>
            </a:r>
            <a:r>
              <a:rPr lang="en-SG" sz="1600" dirty="0"/>
              <a:t>)</a:t>
            </a:r>
          </a:p>
          <a:p>
            <a:r>
              <a:rPr lang="en-SG" sz="1200" dirty="0">
                <a:hlinkClick r:id="rId3"/>
              </a:rPr>
              <a:t>http://yeokhengmeng.com/2016/05/repair-kopitiam-speciality-electrical-tools/</a:t>
            </a:r>
            <a:endParaRPr lang="en-SG" sz="1200" dirty="0"/>
          </a:p>
          <a:p>
            <a:r>
              <a:rPr lang="en-SG" sz="1200" dirty="0">
                <a:hlinkClick r:id="rId4"/>
              </a:rPr>
              <a:t>https://github.com/yeokm1/repair-kopitiam-training-and-equipment</a:t>
            </a:r>
            <a:endParaRPr lang="en-SG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356351"/>
            <a:ext cx="2910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err="1"/>
              <a:t>Hackware</a:t>
            </a:r>
            <a:r>
              <a:rPr lang="en-SG" dirty="0"/>
              <a:t> v2.0 (27 July 2016)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B649F-BA72-4D5B-9DE7-B85048FCABD7}" type="slidenum">
              <a:rPr lang="en-SG" smtClean="0"/>
              <a:t>1</a:t>
            </a:fld>
            <a:endParaRPr lang="en-SG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673" y="1197729"/>
            <a:ext cx="5966079" cy="4672231"/>
          </a:xfrm>
          <a:prstGeom prst="rect">
            <a:avLst/>
          </a:prstGeom>
        </p:spPr>
      </p:pic>
      <p:pic>
        <p:nvPicPr>
          <p:cNvPr id="8" name="Picture 7" descr="rk logo_square no bg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5218" y="27037"/>
            <a:ext cx="1328782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4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434581" y="270339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3"/>
          </p:cNvCxnSpPr>
          <p:nvPr/>
        </p:nvCxnSpPr>
        <p:spPr>
          <a:xfrm flipV="1">
            <a:off x="3624175" y="1856484"/>
            <a:ext cx="1459581" cy="53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48" idx="1"/>
          </p:cNvCxnSpPr>
          <p:nvPr/>
        </p:nvCxnSpPr>
        <p:spPr>
          <a:xfrm flipV="1">
            <a:off x="417891" y="1861842"/>
            <a:ext cx="2577590" cy="115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938"/>
            <a:ext cx="8804582" cy="873567"/>
          </a:xfrm>
        </p:spPr>
        <p:txBody>
          <a:bodyPr/>
          <a:lstStyle/>
          <a:p>
            <a:r>
              <a:rPr lang="en-SG" dirty="0"/>
              <a:t>Circuit breaker arrangement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985625" y="990240"/>
            <a:ext cx="414635" cy="7389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/>
          <p:cNvSpPr/>
          <p:nvPr/>
        </p:nvSpPr>
        <p:spPr>
          <a:xfrm>
            <a:off x="6946817" y="439466"/>
            <a:ext cx="492250" cy="4821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/>
          <p:cNvSpPr/>
          <p:nvPr/>
        </p:nvSpPr>
        <p:spPr>
          <a:xfrm rot="3065409">
            <a:off x="6430448" y="863519"/>
            <a:ext cx="205204" cy="6014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/>
          <p:cNvSpPr/>
          <p:nvPr/>
        </p:nvSpPr>
        <p:spPr>
          <a:xfrm rot="18639749">
            <a:off x="7715966" y="850763"/>
            <a:ext cx="254752" cy="6453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/>
          <p:cNvSpPr/>
          <p:nvPr/>
        </p:nvSpPr>
        <p:spPr>
          <a:xfrm rot="656420">
            <a:off x="6811753" y="1827920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/>
          <p:cNvSpPr/>
          <p:nvPr/>
        </p:nvSpPr>
        <p:spPr>
          <a:xfrm rot="20897953">
            <a:off x="7380500" y="1824207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10</a:t>
            </a:fld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3764321" y="1219844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20461" y="2663639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001212" y="200363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5083756" y="1840814"/>
            <a:ext cx="0" cy="157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083756" y="2545426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97444" y="196430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240V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437686" y="262629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437686" y="1872201"/>
            <a:ext cx="0" cy="951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373251" y="1210559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64" name="Straight Connector 63"/>
          <p:cNvCxnSpPr/>
          <p:nvPr/>
        </p:nvCxnSpPr>
        <p:spPr>
          <a:xfrm>
            <a:off x="417891" y="493962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434581" y="2718448"/>
            <a:ext cx="0" cy="244587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320099" y="5164326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7515564" y="2662018"/>
            <a:ext cx="0" cy="227760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549063" y="456725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cxnSp>
        <p:nvCxnSpPr>
          <p:cNvPr id="69" name="Straight Connector 68"/>
          <p:cNvCxnSpPr/>
          <p:nvPr/>
        </p:nvCxnSpPr>
        <p:spPr>
          <a:xfrm>
            <a:off x="417891" y="3377520"/>
            <a:ext cx="33464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28370" y="3043017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923923" y="1663602"/>
            <a:ext cx="712332" cy="1135569"/>
          </a:xfrm>
          <a:prstGeom prst="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RCCB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91680" y="1687448"/>
            <a:ext cx="626999" cy="350432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MCB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45772" y="4982716"/>
            <a:ext cx="42982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rgbClr val="00B0F0"/>
                </a:solidFill>
              </a:rPr>
              <a:t>Residual Current Circuit Breaker (RCCB)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b="1" dirty="0"/>
              <a:t>What it does? </a:t>
            </a:r>
            <a:r>
              <a:rPr lang="en-SG" sz="1600" dirty="0"/>
              <a:t>Breaks the circuit on earth 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Cause: </a:t>
            </a:r>
            <a:r>
              <a:rPr lang="en-US" sz="1600" dirty="0"/>
              <a:t>Current leakage via Earth wire or human electrocution</a:t>
            </a:r>
            <a:endParaRPr lang="en-SG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When?: </a:t>
            </a:r>
            <a:r>
              <a:rPr lang="en-US" sz="1600" dirty="0"/>
              <a:t>Breaks when current difference between live neutral &gt; threshold            (usually 30mA)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-27695" y="5717422"/>
            <a:ext cx="50029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dirty="0">
                <a:solidFill>
                  <a:srgbClr val="FF0000"/>
                </a:solidFill>
              </a:rPr>
              <a:t>Miniature Circuit Breakers (MCBs)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u="sng" dirty="0"/>
              <a:t>What it does?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1600" dirty="0"/>
              <a:t>Breaks the circuit on overcurrent </a:t>
            </a:r>
            <a:r>
              <a:rPr lang="en-SG" sz="1600" dirty="0" err="1"/>
              <a:t>eg</a:t>
            </a:r>
            <a:r>
              <a:rPr lang="en-SG" sz="1600" dirty="0"/>
              <a:t>. short circuit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4454148" y="1873429"/>
            <a:ext cx="0" cy="829962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49" idx="0"/>
          </p:cNvCxnSpPr>
          <p:nvPr/>
        </p:nvCxnSpPr>
        <p:spPr>
          <a:xfrm flipH="1">
            <a:off x="5083756" y="1219844"/>
            <a:ext cx="1" cy="652357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Arrow 43"/>
          <p:cNvSpPr/>
          <p:nvPr/>
        </p:nvSpPr>
        <p:spPr>
          <a:xfrm rot="10800000">
            <a:off x="4220231" y="1295261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Right Arrow 44"/>
          <p:cNvSpPr/>
          <p:nvPr/>
        </p:nvSpPr>
        <p:spPr>
          <a:xfrm rot="10800000">
            <a:off x="2780370" y="3022287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Right Arrow 45"/>
          <p:cNvSpPr/>
          <p:nvPr/>
        </p:nvSpPr>
        <p:spPr>
          <a:xfrm rot="5400000">
            <a:off x="3746018" y="2555403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ectangle 47"/>
          <p:cNvSpPr/>
          <p:nvPr/>
        </p:nvSpPr>
        <p:spPr>
          <a:xfrm>
            <a:off x="2995481" y="172087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</p:spTree>
    <p:extLst>
      <p:ext uri="{BB962C8B-B14F-4D97-AF65-F5344CB8AC3E}">
        <p14:creationId xmlns:p14="http://schemas.microsoft.com/office/powerpoint/2010/main" val="145728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8" grpId="0"/>
      <p:bldP spid="39" grpId="0"/>
      <p:bldP spid="44" grpId="0" animBg="1"/>
      <p:bldP spid="45" grpId="0" animBg="1"/>
      <p:bldP spid="4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434581" y="270339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3"/>
          </p:cNvCxnSpPr>
          <p:nvPr/>
        </p:nvCxnSpPr>
        <p:spPr>
          <a:xfrm flipV="1">
            <a:off x="3624175" y="1856484"/>
            <a:ext cx="1459581" cy="53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48" idx="1"/>
          </p:cNvCxnSpPr>
          <p:nvPr/>
        </p:nvCxnSpPr>
        <p:spPr>
          <a:xfrm flipV="1">
            <a:off x="417891" y="1861842"/>
            <a:ext cx="2577590" cy="103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1503"/>
            <a:ext cx="8804582" cy="873567"/>
          </a:xfrm>
        </p:spPr>
        <p:txBody>
          <a:bodyPr>
            <a:normAutofit fontScale="90000"/>
          </a:bodyPr>
          <a:lstStyle/>
          <a:p>
            <a:r>
              <a:rPr lang="en-US" dirty="0"/>
              <a:t>Residual Current Circuit Breaker with Overload Protection (RCBO)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11</a:t>
            </a:fld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3764321" y="1219844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20461" y="2663639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001212" y="200363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5083756" y="1840814"/>
            <a:ext cx="0" cy="157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083756" y="2545426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97444" y="196430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240V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437686" y="262629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437686" y="1872201"/>
            <a:ext cx="0" cy="951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373251" y="1210559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64" name="Straight Connector 63"/>
          <p:cNvCxnSpPr/>
          <p:nvPr/>
        </p:nvCxnSpPr>
        <p:spPr>
          <a:xfrm>
            <a:off x="417891" y="493962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434581" y="2718448"/>
            <a:ext cx="0" cy="244587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320099" y="5164326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" name="TextBox 67"/>
          <p:cNvSpPr txBox="1"/>
          <p:nvPr/>
        </p:nvSpPr>
        <p:spPr>
          <a:xfrm>
            <a:off x="549063" y="456725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cxnSp>
        <p:nvCxnSpPr>
          <p:cNvPr id="69" name="Straight Connector 68"/>
          <p:cNvCxnSpPr/>
          <p:nvPr/>
        </p:nvCxnSpPr>
        <p:spPr>
          <a:xfrm>
            <a:off x="417891" y="3377520"/>
            <a:ext cx="33464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28370" y="3043017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923923" y="1663602"/>
            <a:ext cx="712332" cy="1135569"/>
          </a:xfrm>
          <a:prstGeom prst="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RCBO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4454148" y="1873429"/>
            <a:ext cx="0" cy="829962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49" idx="0"/>
          </p:cNvCxnSpPr>
          <p:nvPr/>
        </p:nvCxnSpPr>
        <p:spPr>
          <a:xfrm flipH="1">
            <a:off x="5083756" y="1219844"/>
            <a:ext cx="1" cy="652357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2995481" y="172087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sp>
        <p:nvSpPr>
          <p:cNvPr id="43" name="Content Placeholder 2"/>
          <p:cNvSpPr>
            <a:spLocks noGrp="1"/>
          </p:cNvSpPr>
          <p:nvPr>
            <p:ph idx="1"/>
          </p:nvPr>
        </p:nvSpPr>
        <p:spPr>
          <a:xfrm>
            <a:off x="166820" y="5876080"/>
            <a:ext cx="8755810" cy="734871"/>
          </a:xfrm>
        </p:spPr>
        <p:txBody>
          <a:bodyPr/>
          <a:lstStyle/>
          <a:p>
            <a:r>
              <a:rPr lang="en-US" dirty="0"/>
              <a:t>RCBO = RCCB + MCB</a:t>
            </a:r>
          </a:p>
        </p:txBody>
      </p:sp>
    </p:spTree>
    <p:extLst>
      <p:ext uri="{BB962C8B-B14F-4D97-AF65-F5344CB8AC3E}">
        <p14:creationId xmlns:p14="http://schemas.microsoft.com/office/powerpoint/2010/main" val="26004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SG" dirty="0"/>
              <a:t>Safety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Inaccessible onsite breaker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Inconvenience of breaker trip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1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075" y="73029"/>
            <a:ext cx="7886700" cy="612884"/>
          </a:xfrm>
        </p:spPr>
        <p:txBody>
          <a:bodyPr>
            <a:normAutofit fontScale="90000"/>
          </a:bodyPr>
          <a:lstStyle/>
          <a:p>
            <a:r>
              <a:rPr lang="en-SG" dirty="0"/>
              <a:t>Problem 1: Safety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413" y="5057187"/>
            <a:ext cx="8639011" cy="1657937"/>
          </a:xfrm>
        </p:spPr>
        <p:txBody>
          <a:bodyPr/>
          <a:lstStyle/>
          <a:p>
            <a:r>
              <a:rPr lang="en-SG" dirty="0"/>
              <a:t>Typical </a:t>
            </a:r>
            <a:r>
              <a:rPr lang="en-SG" dirty="0" err="1"/>
              <a:t>I</a:t>
            </a:r>
            <a:r>
              <a:rPr lang="en-SG" baseline="-25000" dirty="0" err="1"/>
              <a:t>△n</a:t>
            </a:r>
            <a:r>
              <a:rPr lang="en-SG" dirty="0"/>
              <a:t> = 30ma threshold for earth leakage</a:t>
            </a:r>
          </a:p>
          <a:p>
            <a:r>
              <a:rPr lang="en-SG" dirty="0"/>
              <a:t>Balance between safety and nuisance trips</a:t>
            </a:r>
          </a:p>
          <a:p>
            <a:r>
              <a:rPr lang="en-SG" dirty="0"/>
              <a:t>But RK always deals with high-risk faulty appliances… </a:t>
            </a:r>
          </a:p>
          <a:p>
            <a:endParaRPr lang="en-SG" dirty="0"/>
          </a:p>
          <a:p>
            <a:endParaRPr lang="en-S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929" y="1380997"/>
            <a:ext cx="4118997" cy="27361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rgbClr val="FF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0" y="874055"/>
            <a:ext cx="4381169" cy="40207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33613" y="2947035"/>
            <a:ext cx="1042987" cy="70866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76600" y="1380997"/>
            <a:ext cx="1524329" cy="15660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276600" y="3655695"/>
            <a:ext cx="1524329" cy="4614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31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8765"/>
            <a:ext cx="7886700" cy="1111249"/>
          </a:xfrm>
        </p:spPr>
        <p:txBody>
          <a:bodyPr>
            <a:normAutofit fontScale="90000"/>
          </a:bodyPr>
          <a:lstStyle/>
          <a:p>
            <a:r>
              <a:rPr lang="en-SG" dirty="0"/>
              <a:t>Problem 2: </a:t>
            </a:r>
            <a:br>
              <a:rPr lang="en-SG" dirty="0"/>
            </a:br>
            <a:r>
              <a:rPr lang="en-SG" dirty="0"/>
              <a:t>Inaccessible onsite breaker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9275" y="37964"/>
            <a:ext cx="3471862" cy="4629150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66686" y="1590675"/>
            <a:ext cx="5251429" cy="2217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2000" dirty="0"/>
              <a:t>Circuit breaker inside locked electrical room</a:t>
            </a:r>
          </a:p>
          <a:p>
            <a:r>
              <a:rPr lang="en-SG" sz="2000" dirty="0"/>
              <a:t>Access to electrical room requires calling </a:t>
            </a:r>
            <a:r>
              <a:rPr lang="fr-FR" sz="2000" dirty="0"/>
              <a:t>Essential Maintenance Service Unit (EMSU)</a:t>
            </a:r>
            <a:endParaRPr lang="en-SG" sz="2000" dirty="0"/>
          </a:p>
          <a:p>
            <a:r>
              <a:rPr lang="en-SG" sz="2000" dirty="0"/>
              <a:t>75 mins response time</a:t>
            </a:r>
          </a:p>
          <a:p>
            <a:endParaRPr lang="en-SG" sz="2000" dirty="0"/>
          </a:p>
          <a:p>
            <a:endParaRPr lang="en-SG" sz="2000" dirty="0"/>
          </a:p>
          <a:p>
            <a:endParaRPr lang="en-SG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320" y="4717915"/>
            <a:ext cx="7513465" cy="206706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16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Problem 3:  </a:t>
            </a:r>
            <a:br>
              <a:rPr lang="en-SG" dirty="0"/>
            </a:br>
            <a:r>
              <a:rPr lang="en-SG" dirty="0"/>
              <a:t>Inconvenience of breaker trip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447925"/>
            <a:ext cx="7886700" cy="3729038"/>
          </a:xfrm>
        </p:spPr>
        <p:txBody>
          <a:bodyPr/>
          <a:lstStyle/>
          <a:p>
            <a:r>
              <a:rPr lang="en-SG" dirty="0"/>
              <a:t>Breaker trips affect the work of others</a:t>
            </a:r>
          </a:p>
          <a:p>
            <a:r>
              <a:rPr lang="en-SG" dirty="0" err="1"/>
              <a:t>Eg</a:t>
            </a:r>
            <a:r>
              <a:rPr lang="en-SG" dirty="0"/>
              <a:t>. Those using sewing machines and welding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6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7886700" cy="1203960"/>
          </a:xfrm>
        </p:spPr>
        <p:txBody>
          <a:bodyPr>
            <a:normAutofit/>
          </a:bodyPr>
          <a:lstStyle/>
          <a:p>
            <a:r>
              <a:rPr lang="en-SG" dirty="0"/>
              <a:t>Solution 1 for safety problem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" y="4617718"/>
            <a:ext cx="7886700" cy="203454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SG" sz="2400" u="sng" dirty="0"/>
              <a:t>A more sensitive circuit breaker</a:t>
            </a:r>
          </a:p>
          <a:p>
            <a:r>
              <a:rPr lang="en-SG" sz="2400" dirty="0"/>
              <a:t>RCBO with </a:t>
            </a:r>
            <a:r>
              <a:rPr lang="en-SG" sz="2400" dirty="0" err="1"/>
              <a:t>I</a:t>
            </a:r>
            <a:r>
              <a:rPr lang="en-SG" sz="2400" baseline="-25000" dirty="0" err="1"/>
              <a:t>△n</a:t>
            </a:r>
            <a:r>
              <a:rPr lang="en-SG" sz="2400" dirty="0"/>
              <a:t> = 10mA sensitivity</a:t>
            </a:r>
          </a:p>
          <a:p>
            <a:r>
              <a:rPr lang="en-SG" sz="2400" dirty="0"/>
              <a:t>ABB DS201 B10 A10</a:t>
            </a:r>
          </a:p>
          <a:p>
            <a:endParaRPr lang="en-SG" sz="2400" dirty="0"/>
          </a:p>
          <a:p>
            <a:r>
              <a:rPr lang="en-SG" sz="2400" dirty="0"/>
              <a:t>Installed with multi-meter to monitor line voltage/current</a:t>
            </a:r>
          </a:p>
          <a:p>
            <a:r>
              <a:rPr lang="en-SG" sz="2400" dirty="0"/>
              <a:t>Ammeter helps to detect appliances which use high currents</a:t>
            </a:r>
          </a:p>
          <a:p>
            <a:endParaRPr lang="en-SG" sz="2400" dirty="0"/>
          </a:p>
          <a:p>
            <a:pPr marL="0" indent="0">
              <a:buNone/>
            </a:pPr>
            <a:endParaRPr lang="en-SG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460" y="1211683"/>
            <a:ext cx="3516688" cy="36574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" y="1203961"/>
            <a:ext cx="5379720" cy="319911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08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90" y="720724"/>
            <a:ext cx="8736330" cy="5847715"/>
          </a:xfrm>
        </p:spPr>
        <p:txBody>
          <a:bodyPr>
            <a:normAutofit lnSpcReduction="10000"/>
          </a:bodyPr>
          <a:lstStyle/>
          <a:p>
            <a:r>
              <a:rPr lang="en-SG" dirty="0"/>
              <a:t>Goals: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SG" dirty="0"/>
              <a:t>Prevent the onsite 30mA circuit breaker from tripping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SG" dirty="0"/>
              <a:t>BUT still maintain safety by tripping our 10mA RCBO</a:t>
            </a:r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r>
              <a:rPr lang="en-SG" dirty="0"/>
              <a:t> trip-10ma-rccb-only-tool modified from power strip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083040" cy="647699"/>
          </a:xfrm>
        </p:spPr>
        <p:txBody>
          <a:bodyPr>
            <a:noAutofit/>
          </a:bodyPr>
          <a:lstStyle/>
          <a:p>
            <a:r>
              <a:rPr lang="en-SG" sz="3600" dirty="0"/>
              <a:t>Solution 2 for inaccessible circuit breaker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2028615"/>
            <a:ext cx="7590272" cy="360256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4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1767"/>
            <a:ext cx="8732520" cy="755014"/>
          </a:xfrm>
        </p:spPr>
        <p:txBody>
          <a:bodyPr>
            <a:normAutofit/>
          </a:bodyPr>
          <a:lstStyle/>
          <a:p>
            <a:r>
              <a:rPr lang="en-SG" sz="4000" dirty="0"/>
              <a:t>Demo video of trip-10ma-rccb-only-tool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490" y="1581785"/>
            <a:ext cx="8256270" cy="4351338"/>
          </a:xfrm>
        </p:spPr>
        <p:txBody>
          <a:bodyPr/>
          <a:lstStyle/>
          <a:p>
            <a:r>
              <a:rPr lang="en-SG" dirty="0"/>
              <a:t>Open trip-10ma-rccb-only-tool.mov </a:t>
            </a:r>
          </a:p>
          <a:p>
            <a:endParaRPr lang="en-SG" dirty="0"/>
          </a:p>
          <a:p>
            <a:r>
              <a:rPr lang="en-SG" dirty="0">
                <a:hlinkClick r:id="rId2"/>
              </a:rPr>
              <a:t>https://www.youtube.com/watch?v=OAcWiW7V_oI</a:t>
            </a: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1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88"/>
            <a:ext cx="8732520" cy="505141"/>
          </a:xfrm>
        </p:spPr>
        <p:txBody>
          <a:bodyPr>
            <a:normAutofit fontScale="90000"/>
          </a:bodyPr>
          <a:lstStyle/>
          <a:p>
            <a:r>
              <a:rPr lang="en-SG" sz="4000" dirty="0"/>
              <a:t>Design of trip-10ma-rccb-only-tool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133903"/>
            <a:ext cx="4160519" cy="3099990"/>
          </a:xfrm>
        </p:spPr>
        <p:txBody>
          <a:bodyPr>
            <a:normAutofit/>
          </a:bodyPr>
          <a:lstStyle/>
          <a:p>
            <a:r>
              <a:rPr lang="en-SG" sz="1800" dirty="0"/>
              <a:t>20K Ω resistor on Earth line</a:t>
            </a:r>
          </a:p>
          <a:p>
            <a:pPr lvl="1"/>
            <a:endParaRPr lang="en-SG" sz="1400" dirty="0"/>
          </a:p>
          <a:p>
            <a:r>
              <a:rPr lang="en-SG" sz="1800" dirty="0"/>
              <a:t>Rightmost socket switch as test button</a:t>
            </a:r>
          </a:p>
          <a:p>
            <a:endParaRPr lang="en-SG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600" y="568108"/>
            <a:ext cx="4773478" cy="19753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568108"/>
            <a:ext cx="4080735" cy="19694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482" y="3128030"/>
            <a:ext cx="4932368" cy="26860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09885" y="2543471"/>
            <a:ext cx="80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Before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79210" y="2537598"/>
            <a:ext cx="65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After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37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350" y="0"/>
            <a:ext cx="7886700" cy="975159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3132" y="1111643"/>
            <a:ext cx="7528143" cy="53517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Sustainable Living Lab (SL2)</a:t>
            </a:r>
          </a:p>
          <a:p>
            <a:pPr lvl="1"/>
            <a:r>
              <a:rPr lang="en-US" dirty="0"/>
              <a:t>Social Enterprise</a:t>
            </a:r>
          </a:p>
          <a:p>
            <a:pPr lvl="1"/>
            <a:r>
              <a:rPr lang="en-US" dirty="0"/>
              <a:t>Aims to build a Sustainable Future through community building, technology experimentation and social innovation.</a:t>
            </a:r>
          </a:p>
          <a:p>
            <a:pPr lvl="1"/>
            <a:r>
              <a:rPr lang="en-US" dirty="0">
                <a:hlinkClick r:id="rId2"/>
              </a:rPr>
              <a:t>http://www.sl2square.org/</a:t>
            </a:r>
            <a:endParaRPr lang="en-US" dirty="0"/>
          </a:p>
          <a:p>
            <a:endParaRPr lang="en-US" dirty="0"/>
          </a:p>
          <a:p>
            <a:r>
              <a:rPr lang="en-US" dirty="0"/>
              <a:t>Repair </a:t>
            </a:r>
            <a:r>
              <a:rPr lang="en-US" dirty="0" err="1"/>
              <a:t>Kopitiam</a:t>
            </a:r>
            <a:r>
              <a:rPr lang="en-US" dirty="0"/>
              <a:t> (RK)</a:t>
            </a:r>
          </a:p>
          <a:p>
            <a:pPr lvl="1"/>
            <a:r>
              <a:rPr lang="en-US" dirty="0"/>
              <a:t>Voluntary social initiative by SL2 began in Nov 2014</a:t>
            </a:r>
          </a:p>
          <a:p>
            <a:pPr lvl="1"/>
            <a:r>
              <a:rPr lang="en-US" dirty="0"/>
              <a:t>Combat the Buy-and-Throw-Away culture</a:t>
            </a:r>
          </a:p>
          <a:p>
            <a:pPr lvl="1"/>
            <a:r>
              <a:rPr lang="en-US" dirty="0"/>
              <a:t>Monthly event to guide residents to repair their items</a:t>
            </a:r>
          </a:p>
          <a:p>
            <a:pPr lvl="1"/>
            <a:r>
              <a:rPr lang="en-US" dirty="0"/>
              <a:t>Electrical appliances, fabrics, home improvement </a:t>
            </a:r>
          </a:p>
          <a:p>
            <a:pPr lvl="1"/>
            <a:r>
              <a:rPr lang="en-US" dirty="0"/>
              <a:t>Repair Coaches and not repairmen</a:t>
            </a:r>
          </a:p>
          <a:p>
            <a:pPr lvl="1"/>
            <a:r>
              <a:rPr lang="en-US" dirty="0">
                <a:hlinkClick r:id="rId3"/>
              </a:rPr>
              <a:t>http://repairkopitiam.sg/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 descr="SL2_new_logo-040714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350" y="1111643"/>
            <a:ext cx="1260000" cy="1260000"/>
          </a:xfrm>
          <a:prstGeom prst="rect">
            <a:avLst/>
          </a:prstGeom>
        </p:spPr>
      </p:pic>
      <p:pic>
        <p:nvPicPr>
          <p:cNvPr id="5" name="Picture 4" descr="rk logo_square no bg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350" y="4001294"/>
            <a:ext cx="1328782" cy="1260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29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605"/>
            <a:ext cx="7886700" cy="762634"/>
          </a:xfrm>
        </p:spPr>
        <p:txBody>
          <a:bodyPr/>
          <a:lstStyle/>
          <a:p>
            <a:r>
              <a:rPr lang="en-SG" dirty="0"/>
              <a:t>Why 20K ohm resistor?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" y="857884"/>
            <a:ext cx="8713470" cy="6000116"/>
          </a:xfrm>
        </p:spPr>
        <p:txBody>
          <a:bodyPr>
            <a:noAutofit/>
          </a:bodyPr>
          <a:lstStyle/>
          <a:p>
            <a:r>
              <a:rPr lang="en-SG" sz="2000" b="1" dirty="0"/>
              <a:t>Goal: Trip our 10mA breaker and not </a:t>
            </a:r>
            <a:r>
              <a:rPr lang="en-SG" sz="2000" b="1" dirty="0" err="1"/>
              <a:t>onsite’s</a:t>
            </a:r>
            <a:r>
              <a:rPr lang="en-SG" sz="2000" b="1" dirty="0"/>
              <a:t> 30mA one</a:t>
            </a:r>
          </a:p>
          <a:p>
            <a:r>
              <a:rPr lang="en-SG" sz="2000" dirty="0"/>
              <a:t>Trip margin can be 50% of rated: 15mA</a:t>
            </a:r>
          </a:p>
          <a:p>
            <a:r>
              <a:rPr lang="en-SG" sz="2000" dirty="0"/>
              <a:t>So earth current must be &lt; 15mA, we start with 14mA</a:t>
            </a:r>
          </a:p>
          <a:p>
            <a:endParaRPr lang="en-SG" sz="2000" dirty="0"/>
          </a:p>
          <a:p>
            <a:r>
              <a:rPr lang="en-SG" sz="2000" dirty="0"/>
              <a:t>Voltage (V) = Current (I) x Resistance (R)</a:t>
            </a:r>
          </a:p>
          <a:p>
            <a:r>
              <a:rPr lang="en-SG" sz="2000" dirty="0"/>
              <a:t>-&gt; R = V / I</a:t>
            </a:r>
          </a:p>
          <a:p>
            <a:r>
              <a:rPr lang="en-SG" sz="2000" dirty="0"/>
              <a:t>R = 240 / 0.014 ≈ 17K Ω</a:t>
            </a:r>
          </a:p>
          <a:p>
            <a:endParaRPr lang="en-SG" sz="2000" dirty="0"/>
          </a:p>
          <a:p>
            <a:r>
              <a:rPr lang="en-SG" sz="2000" dirty="0"/>
              <a:t>But tests indicate a breaker can trip still trip due to existing earth leakage</a:t>
            </a:r>
          </a:p>
          <a:p>
            <a:r>
              <a:rPr lang="en-SG" sz="2000" u="sng" dirty="0"/>
              <a:t>I finally settle with 20K Ω -&gt; 12mA of leakage.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6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External breaker can still trip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63" y="1816272"/>
            <a:ext cx="8422674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SG" sz="2400" dirty="0"/>
              <a:t>There is an Earth-leakage via means other than the Earth wire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400" dirty="0"/>
              <a:t>There is an overload in the circuit </a:t>
            </a:r>
            <a:r>
              <a:rPr lang="en-SG" sz="2400" dirty="0" err="1"/>
              <a:t>eg</a:t>
            </a:r>
            <a:r>
              <a:rPr lang="en-SG" sz="2400" dirty="0"/>
              <a:t> short circuit.</a:t>
            </a:r>
          </a:p>
          <a:p>
            <a:pPr lvl="1"/>
            <a:r>
              <a:rPr lang="en-SG" sz="2000" dirty="0"/>
              <a:t>Overload Trip sensitivity of external breaker higher than ours</a:t>
            </a:r>
          </a:p>
          <a:p>
            <a:pPr lvl="1"/>
            <a:endParaRPr lang="en-SG" sz="2000" dirty="0"/>
          </a:p>
          <a:p>
            <a:pPr marL="514350" indent="-514350">
              <a:buFont typeface="+mj-lt"/>
              <a:buAutoNum type="arabicPeriod"/>
            </a:pPr>
            <a:endParaRPr lang="en-SG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38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90" y="1010285"/>
            <a:ext cx="8736330" cy="5847715"/>
          </a:xfrm>
        </p:spPr>
        <p:txBody>
          <a:bodyPr>
            <a:normAutofit/>
          </a:bodyPr>
          <a:lstStyle/>
          <a:p>
            <a:r>
              <a:rPr lang="en-SG" sz="2400" dirty="0"/>
              <a:t>Goals: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SG" sz="2000" dirty="0"/>
              <a:t>Prevent even 10mA circuit breaker trips to avoid interrupting others’ work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SG" sz="2000" dirty="0"/>
              <a:t>Bright LEDs to indicate earth leakage</a:t>
            </a:r>
          </a:p>
          <a:p>
            <a:endParaRPr lang="en-SG" sz="2400" dirty="0"/>
          </a:p>
          <a:p>
            <a:endParaRPr lang="en-SG" sz="2400" dirty="0"/>
          </a:p>
          <a:p>
            <a:endParaRPr lang="en-SG" sz="2400" dirty="0"/>
          </a:p>
          <a:p>
            <a:endParaRPr lang="en-SG" sz="2400" dirty="0"/>
          </a:p>
          <a:p>
            <a:endParaRPr lang="en-SG" sz="2400" dirty="0"/>
          </a:p>
          <a:p>
            <a:endParaRPr lang="en-SG" sz="2400" dirty="0"/>
          </a:p>
          <a:p>
            <a:endParaRPr lang="en-SG" sz="2400" dirty="0"/>
          </a:p>
          <a:p>
            <a:endParaRPr lang="en-SG" sz="2400" dirty="0"/>
          </a:p>
          <a:p>
            <a:r>
              <a:rPr lang="en-SG" sz="2400" dirty="0"/>
              <a:t>anti-trip-earth-leakage-detector modified from power strip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083040" cy="647699"/>
          </a:xfrm>
        </p:spPr>
        <p:txBody>
          <a:bodyPr>
            <a:noAutofit/>
          </a:bodyPr>
          <a:lstStyle/>
          <a:p>
            <a:r>
              <a:rPr lang="en-SG" sz="3600" dirty="0"/>
              <a:t>Solution 3 for inconvenience of breaker trip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8" y="2845350"/>
            <a:ext cx="9063262" cy="277821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71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1"/>
            <a:ext cx="8991600" cy="755014"/>
          </a:xfrm>
        </p:spPr>
        <p:txBody>
          <a:bodyPr>
            <a:normAutofit fontScale="90000"/>
          </a:bodyPr>
          <a:lstStyle/>
          <a:p>
            <a:r>
              <a:rPr lang="en-SG" sz="4000" dirty="0"/>
              <a:t>Demo video of anti-trip-earth-leakage-detector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490" y="1581785"/>
            <a:ext cx="8256270" cy="4351338"/>
          </a:xfrm>
        </p:spPr>
        <p:txBody>
          <a:bodyPr/>
          <a:lstStyle/>
          <a:p>
            <a:r>
              <a:rPr lang="en-SG" dirty="0"/>
              <a:t>Open anti-trip-earth-leakage-detector.mov </a:t>
            </a:r>
          </a:p>
          <a:p>
            <a:endParaRPr lang="en-SG" dirty="0"/>
          </a:p>
          <a:p>
            <a:r>
              <a:rPr lang="en-SG" dirty="0">
                <a:hlinkClick r:id="rId2"/>
              </a:rPr>
              <a:t>https://www.youtube.com/watch?v=tSpie7baYFM</a:t>
            </a: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88"/>
            <a:ext cx="8732520" cy="505141"/>
          </a:xfrm>
        </p:spPr>
        <p:txBody>
          <a:bodyPr>
            <a:normAutofit fontScale="90000"/>
          </a:bodyPr>
          <a:lstStyle/>
          <a:p>
            <a:r>
              <a:rPr lang="en-SG" sz="4000" dirty="0"/>
              <a:t>Design of anti-trip-earth-leakage-detector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133903"/>
            <a:ext cx="4160519" cy="3099990"/>
          </a:xfrm>
        </p:spPr>
        <p:txBody>
          <a:bodyPr>
            <a:normAutofit/>
          </a:bodyPr>
          <a:lstStyle/>
          <a:p>
            <a:r>
              <a:rPr lang="en-SG" sz="1800" dirty="0"/>
              <a:t>62K Ω resistor on Earth line</a:t>
            </a:r>
          </a:p>
          <a:p>
            <a:pPr lvl="1"/>
            <a:endParaRPr lang="en-SG" sz="1400" dirty="0"/>
          </a:p>
          <a:p>
            <a:r>
              <a:rPr lang="en-SG" sz="1800" dirty="0"/>
              <a:t>Bright 600mcd LEDs to display even at low current</a:t>
            </a:r>
          </a:p>
          <a:p>
            <a:endParaRPr lang="en-SG" sz="1400" dirty="0"/>
          </a:p>
          <a:p>
            <a:r>
              <a:rPr lang="en-SG" sz="1800" dirty="0"/>
              <a:t>Rightmost socket switch as test button</a:t>
            </a:r>
          </a:p>
          <a:p>
            <a:endParaRPr lang="en-SG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68108"/>
            <a:ext cx="4080735" cy="19694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09885" y="2543471"/>
            <a:ext cx="80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Before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79210" y="2537598"/>
            <a:ext cx="65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After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218" y="568108"/>
            <a:ext cx="4465101" cy="19694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498" y="2958864"/>
            <a:ext cx="5108502" cy="2781947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58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605"/>
            <a:ext cx="7886700" cy="762634"/>
          </a:xfrm>
        </p:spPr>
        <p:txBody>
          <a:bodyPr/>
          <a:lstStyle/>
          <a:p>
            <a:r>
              <a:rPr lang="en-SG" dirty="0"/>
              <a:t>Why 62K ohm resistor?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" y="857884"/>
            <a:ext cx="8713470" cy="6000116"/>
          </a:xfrm>
        </p:spPr>
        <p:txBody>
          <a:bodyPr>
            <a:noAutofit/>
          </a:bodyPr>
          <a:lstStyle/>
          <a:p>
            <a:r>
              <a:rPr lang="en-SG" sz="2000" b="1" dirty="0"/>
              <a:t>Goal: Do not even trip our 10mA breaker</a:t>
            </a:r>
          </a:p>
          <a:p>
            <a:r>
              <a:rPr lang="en-SG" sz="2000" dirty="0"/>
              <a:t>Trip margin can be 50% of rated: 5mA</a:t>
            </a:r>
          </a:p>
          <a:p>
            <a:r>
              <a:rPr lang="en-SG" sz="2000" dirty="0"/>
              <a:t>So earth current must be &lt; 5mA, we start with 5mA</a:t>
            </a:r>
          </a:p>
          <a:p>
            <a:endParaRPr lang="en-SG" sz="2000" dirty="0"/>
          </a:p>
          <a:p>
            <a:r>
              <a:rPr lang="en-SG" sz="2000" dirty="0"/>
              <a:t>Voltage (V) = Current (I) x Resistance (R)</a:t>
            </a:r>
          </a:p>
          <a:p>
            <a:r>
              <a:rPr lang="en-SG" sz="2000" dirty="0"/>
              <a:t>-&gt; R = V / I</a:t>
            </a:r>
          </a:p>
          <a:p>
            <a:r>
              <a:rPr lang="en-SG" sz="2000" dirty="0"/>
              <a:t>R = 240 / 0.005 ≈ 48K Ω</a:t>
            </a:r>
          </a:p>
          <a:p>
            <a:endParaRPr lang="en-SG" sz="2000" dirty="0"/>
          </a:p>
          <a:p>
            <a:r>
              <a:rPr lang="en-SG" sz="2000" dirty="0"/>
              <a:t>So resistance &gt; 48K Ω</a:t>
            </a:r>
          </a:p>
          <a:p>
            <a:pPr marL="0" indent="0">
              <a:buNone/>
            </a:pPr>
            <a:endParaRPr lang="en-SG" sz="1600" dirty="0"/>
          </a:p>
          <a:p>
            <a:endParaRPr lang="en-SG" sz="2000" dirty="0"/>
          </a:p>
          <a:p>
            <a:r>
              <a:rPr lang="en-SG" sz="2000" u="sng" dirty="0"/>
              <a:t>I finally settle with 62K Ω -&gt; 3.87mA of leakage.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0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690" y="0"/>
            <a:ext cx="7886700" cy="831214"/>
          </a:xfrm>
        </p:spPr>
        <p:txBody>
          <a:bodyPr/>
          <a:lstStyle/>
          <a:p>
            <a:r>
              <a:rPr lang="en-SG" dirty="0"/>
              <a:t>Solution 4: Solution 1 + Solution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710" y="831214"/>
            <a:ext cx="8408670" cy="5638166"/>
          </a:xfrm>
        </p:spPr>
        <p:txBody>
          <a:bodyPr/>
          <a:lstStyle/>
          <a:p>
            <a:r>
              <a:rPr lang="en-SG" dirty="0"/>
              <a:t>10mA RCBO + trip-10ma-rccb-only-tool </a:t>
            </a:r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r>
              <a:rPr lang="en-SG" dirty="0"/>
              <a:t>10ma-rcbo-and-anti-external-cb-trip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329311"/>
            <a:ext cx="6408420" cy="438240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50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"/>
            <a:ext cx="8991600" cy="1303019"/>
          </a:xfrm>
        </p:spPr>
        <p:txBody>
          <a:bodyPr>
            <a:normAutofit fontScale="90000"/>
          </a:bodyPr>
          <a:lstStyle/>
          <a:p>
            <a:r>
              <a:rPr lang="en-SG" sz="4000" dirty="0"/>
              <a:t>Demo video of 10ma-rcbo-and-anti-external-cb-trip-with-anti-trip-earth-leakage-detector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490" y="1581785"/>
            <a:ext cx="8256270" cy="4351338"/>
          </a:xfrm>
        </p:spPr>
        <p:txBody>
          <a:bodyPr/>
          <a:lstStyle/>
          <a:p>
            <a:r>
              <a:rPr lang="en-SG" dirty="0"/>
              <a:t>Open 10ma-rcbo-and-anti-external-cb-trip-with-anti-trip-earth-leakage-detector.mov </a:t>
            </a:r>
          </a:p>
          <a:p>
            <a:endParaRPr lang="en-SG" dirty="0"/>
          </a:p>
          <a:p>
            <a:r>
              <a:rPr lang="en-SG" dirty="0">
                <a:hlinkClick r:id="rId2"/>
              </a:rPr>
              <a:t>https://www.youtube.com/watch?v=h-DokWP5Kic</a:t>
            </a: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92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88"/>
            <a:ext cx="8732520" cy="447992"/>
          </a:xfrm>
        </p:spPr>
        <p:txBody>
          <a:bodyPr>
            <a:normAutofit fontScale="90000"/>
          </a:bodyPr>
          <a:lstStyle/>
          <a:p>
            <a:r>
              <a:rPr lang="en-SG" sz="3200" dirty="0"/>
              <a:t>Design of Solution 4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76" y="449580"/>
            <a:ext cx="5292967" cy="39547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176" y="4404360"/>
            <a:ext cx="5230223" cy="2421504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13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193676"/>
            <a:ext cx="7886700" cy="823911"/>
          </a:xfrm>
        </p:spPr>
        <p:txBody>
          <a:bodyPr/>
          <a:lstStyle/>
          <a:p>
            <a:r>
              <a:rPr lang="en-SG" dirty="0"/>
              <a:t>Next Repair </a:t>
            </a:r>
            <a:r>
              <a:rPr lang="en-SG" dirty="0" err="1"/>
              <a:t>Kopitiam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550" y="1597024"/>
            <a:ext cx="7886700" cy="4829175"/>
          </a:xfrm>
        </p:spPr>
        <p:txBody>
          <a:bodyPr>
            <a:normAutofit fontScale="85000" lnSpcReduction="20000"/>
          </a:bodyPr>
          <a:lstStyle/>
          <a:p>
            <a:r>
              <a:rPr lang="en-SG" dirty="0"/>
              <a:t>Every last Sunday of the month</a:t>
            </a:r>
          </a:p>
          <a:p>
            <a:r>
              <a:rPr lang="en-SG" dirty="0"/>
              <a:t>10am to 3pm, Sunday 31 July 2016</a:t>
            </a:r>
          </a:p>
          <a:p>
            <a:endParaRPr lang="en-SG" dirty="0"/>
          </a:p>
          <a:p>
            <a:r>
              <a:rPr lang="en-SG" dirty="0"/>
              <a:t>Locations:</a:t>
            </a:r>
          </a:p>
          <a:p>
            <a:pPr lvl="1"/>
            <a:r>
              <a:rPr lang="en-SG" dirty="0"/>
              <a:t>Block 425 </a:t>
            </a:r>
            <a:r>
              <a:rPr lang="en-SG" dirty="0" err="1"/>
              <a:t>Jurong</a:t>
            </a:r>
            <a:r>
              <a:rPr lang="en-SG" dirty="0"/>
              <a:t> West Ave 1</a:t>
            </a:r>
          </a:p>
          <a:p>
            <a:pPr lvl="1"/>
            <a:r>
              <a:rPr lang="en-SG" dirty="0"/>
              <a:t>Block 819 Tampines Street 81</a:t>
            </a:r>
          </a:p>
          <a:p>
            <a:endParaRPr lang="en-SG" dirty="0"/>
          </a:p>
          <a:p>
            <a:r>
              <a:rPr lang="en-SG" dirty="0">
                <a:hlinkClick r:id="rId2"/>
              </a:rPr>
              <a:t>https://www.facebook.com/repairkopitiam/</a:t>
            </a:r>
            <a:endParaRPr lang="en-SG" dirty="0"/>
          </a:p>
          <a:p>
            <a:endParaRPr lang="en-SG" dirty="0"/>
          </a:p>
          <a:p>
            <a:r>
              <a:rPr lang="en-SG" dirty="0"/>
              <a:t>FB Group on Repair Advice and queries</a:t>
            </a:r>
          </a:p>
          <a:p>
            <a:pPr lvl="1"/>
            <a:r>
              <a:rPr lang="en-SG" dirty="0"/>
              <a:t>Love Your </a:t>
            </a:r>
            <a:r>
              <a:rPr lang="en-SG" dirty="0" err="1"/>
              <a:t>Barang</a:t>
            </a:r>
            <a:r>
              <a:rPr lang="en-SG" dirty="0"/>
              <a:t>? Fix Your </a:t>
            </a:r>
            <a:r>
              <a:rPr lang="en-SG" dirty="0" err="1"/>
              <a:t>Barang</a:t>
            </a:r>
            <a:r>
              <a:rPr lang="en-SG" dirty="0"/>
              <a:t>! By Repair </a:t>
            </a:r>
            <a:r>
              <a:rPr lang="en-SG" dirty="0" err="1"/>
              <a:t>Kopitiam</a:t>
            </a:r>
            <a:endParaRPr lang="en-SG" dirty="0"/>
          </a:p>
          <a:p>
            <a:pPr lvl="1"/>
            <a:r>
              <a:rPr lang="en-SG" dirty="0">
                <a:hlinkClick r:id="rId3"/>
              </a:rPr>
              <a:t>https://www.facebook.com/groups/1611578529156041/</a:t>
            </a:r>
            <a:endParaRPr lang="en-SG" dirty="0"/>
          </a:p>
          <a:p>
            <a:pPr lvl="1"/>
            <a:endParaRPr lang="en-SG" dirty="0"/>
          </a:p>
          <a:p>
            <a:r>
              <a:rPr lang="en-SG" dirty="0"/>
              <a:t>New volunteers WELCOME!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64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084" y="198722"/>
            <a:ext cx="1943100" cy="695324"/>
          </a:xfrm>
        </p:spPr>
        <p:txBody>
          <a:bodyPr/>
          <a:lstStyle/>
          <a:p>
            <a:r>
              <a:rPr lang="en-SG" dirty="0"/>
              <a:t>Photos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8146" y="1439995"/>
            <a:ext cx="3956050" cy="26167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146" y="4287841"/>
            <a:ext cx="2311400" cy="1733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166" y="4223912"/>
            <a:ext cx="2687819" cy="1797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205" y="1439995"/>
            <a:ext cx="3277629" cy="21765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205" y="3828836"/>
            <a:ext cx="3277629" cy="219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1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620"/>
            <a:ext cx="7886700" cy="770253"/>
          </a:xfrm>
        </p:spPr>
        <p:txBody>
          <a:bodyPr/>
          <a:lstStyle/>
          <a:p>
            <a:r>
              <a:rPr lang="en-SG" dirty="0"/>
              <a:t>Why not an isolation transformer?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30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-53340" y="6581001"/>
            <a:ext cx="71416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/>
              <a:t>Picture from: </a:t>
            </a:r>
            <a:r>
              <a:rPr lang="en-SG" sz="1200" dirty="0">
                <a:hlinkClick r:id="rId2"/>
              </a:rPr>
              <a:t>https://cnx.org/resources/d9a067d1533f2d80b43bec5d36470711ad71b34f/Figure_24_08_08.jpg</a:t>
            </a:r>
            <a:endParaRPr lang="en-SG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33350" y="960119"/>
            <a:ext cx="872109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But first what is an isolation transformer?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i="1" dirty="0"/>
              <a:t>An </a:t>
            </a:r>
            <a:r>
              <a:rPr lang="en-SG" b="1" i="1" dirty="0"/>
              <a:t>isolation transformer</a:t>
            </a:r>
            <a:r>
              <a:rPr lang="en-SG" i="1" dirty="0"/>
              <a:t> is a </a:t>
            </a:r>
            <a:r>
              <a:rPr lang="en-SG" b="1" i="1" dirty="0"/>
              <a:t>transformer</a:t>
            </a:r>
            <a:r>
              <a:rPr lang="en-SG" i="1" dirty="0"/>
              <a:t> used to transfer electrical power from a source of alternating current (AC) power to some equipment or device while </a:t>
            </a:r>
            <a:r>
              <a:rPr lang="en-SG" b="1" i="1" dirty="0"/>
              <a:t>isolating</a:t>
            </a:r>
            <a:r>
              <a:rPr lang="en-SG" i="1" dirty="0"/>
              <a:t> the powered device from the power source, usually for safety reasons. </a:t>
            </a:r>
            <a:r>
              <a:rPr lang="en-SG" u="sng" dirty="0"/>
              <a:t>(Wikipedia)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2499" y="1328818"/>
            <a:ext cx="7084803" cy="4073762"/>
          </a:xfrm>
        </p:spPr>
      </p:pic>
    </p:spTree>
    <p:extLst>
      <p:ext uri="{BB962C8B-B14F-4D97-AF65-F5344CB8AC3E}">
        <p14:creationId xmlns:p14="http://schemas.microsoft.com/office/powerpoint/2010/main" val="39178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Straight Connector 57"/>
          <p:cNvCxnSpPr/>
          <p:nvPr/>
        </p:nvCxnSpPr>
        <p:spPr>
          <a:xfrm flipV="1">
            <a:off x="4235510" y="4820267"/>
            <a:ext cx="2906695" cy="4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235510" y="5557254"/>
            <a:ext cx="2906695" cy="328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410" y="1"/>
            <a:ext cx="8679180" cy="853440"/>
          </a:xfrm>
        </p:spPr>
        <p:txBody>
          <a:bodyPr>
            <a:normAutofit/>
          </a:bodyPr>
          <a:lstStyle/>
          <a:p>
            <a:r>
              <a:rPr lang="en-SG" sz="4000" dirty="0"/>
              <a:t>So why not use an isolation transformer?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5240" y="789305"/>
            <a:ext cx="8530590" cy="2668946"/>
          </a:xfrm>
        </p:spPr>
        <p:txBody>
          <a:bodyPr>
            <a:normAutofit/>
          </a:bodyPr>
          <a:lstStyle/>
          <a:p>
            <a:r>
              <a:rPr lang="en-SG" sz="2400" dirty="0" err="1"/>
              <a:t>Eg</a:t>
            </a:r>
            <a:r>
              <a:rPr lang="en-SG" sz="2400" dirty="0"/>
              <a:t>. Carroll &amp; </a:t>
            </a:r>
            <a:r>
              <a:rPr lang="en-SG" sz="2400" dirty="0" err="1"/>
              <a:t>Meynell</a:t>
            </a:r>
            <a:r>
              <a:rPr lang="en-SG" sz="2400" dirty="0"/>
              <a:t>, 3kVA CM3000/230 Single 13A</a:t>
            </a:r>
          </a:p>
          <a:p>
            <a:r>
              <a:rPr lang="en-SG" sz="2400" dirty="0"/>
              <a:t>Heavy: 18kg each</a:t>
            </a:r>
          </a:p>
          <a:p>
            <a:r>
              <a:rPr lang="en-SG" sz="2400" dirty="0"/>
              <a:t>Hides earth faults since RCCB does not trigger</a:t>
            </a:r>
          </a:p>
          <a:p>
            <a:r>
              <a:rPr lang="en-SG" sz="2400" dirty="0"/>
              <a:t>Can only use on one appliance at a time</a:t>
            </a:r>
          </a:p>
          <a:p>
            <a:endParaRPr lang="en-SG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940" y="1290957"/>
            <a:ext cx="2152650" cy="216729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50784" y="4877140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240V </a:t>
            </a:r>
          </a:p>
          <a:p>
            <a:pPr algn="ctr"/>
            <a:r>
              <a:rPr lang="en-SG" sz="1200" dirty="0"/>
              <a:t>AC ~</a:t>
            </a:r>
          </a:p>
        </p:txBody>
      </p:sp>
      <p:sp>
        <p:nvSpPr>
          <p:cNvPr id="7" name="Oval 6"/>
          <p:cNvSpPr/>
          <p:nvPr/>
        </p:nvSpPr>
        <p:spPr>
          <a:xfrm>
            <a:off x="1471702" y="4877140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1:1</a:t>
            </a:r>
          </a:p>
          <a:p>
            <a:pPr algn="ctr"/>
            <a:r>
              <a:rPr lang="en-SG" sz="1200" dirty="0" err="1"/>
              <a:t>Isol</a:t>
            </a:r>
            <a:r>
              <a:rPr lang="en-SG" sz="1200" dirty="0"/>
              <a:t>.</a:t>
            </a:r>
          </a:p>
          <a:p>
            <a:pPr algn="ctr"/>
            <a:r>
              <a:rPr lang="en-SG" sz="1200" dirty="0" err="1"/>
              <a:t>Trf</a:t>
            </a:r>
            <a:r>
              <a:rPr lang="en-SG" sz="1200" dirty="0"/>
              <a:t>.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71346" y="4765652"/>
            <a:ext cx="1209491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71346" y="5646997"/>
            <a:ext cx="1209491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91025" y="5539132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90046" y="4781948"/>
            <a:ext cx="0" cy="951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680837" y="4746016"/>
            <a:ext cx="0" cy="1547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680837" y="5511425"/>
            <a:ext cx="0" cy="15375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958323" y="4807632"/>
            <a:ext cx="326" cy="1128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1965120" y="4820267"/>
            <a:ext cx="2291406" cy="27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946831" y="5557253"/>
            <a:ext cx="230969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3811021" y="4641482"/>
            <a:ext cx="1200643" cy="1365721"/>
          </a:xfrm>
          <a:prstGeom prst="round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 1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6705883" y="4641482"/>
            <a:ext cx="1200643" cy="1365721"/>
          </a:xfrm>
          <a:prstGeom prst="round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 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641202" y="4317532"/>
            <a:ext cx="414635" cy="738963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Oval 32"/>
          <p:cNvSpPr/>
          <p:nvPr/>
        </p:nvSpPr>
        <p:spPr>
          <a:xfrm>
            <a:off x="5602394" y="3766758"/>
            <a:ext cx="492250" cy="482132"/>
          </a:xfrm>
          <a:prstGeom prst="ellipse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Rectangle 33"/>
          <p:cNvSpPr/>
          <p:nvPr/>
        </p:nvSpPr>
        <p:spPr>
          <a:xfrm rot="3065409">
            <a:off x="5086025" y="4190811"/>
            <a:ext cx="205204" cy="601488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" name="Rectangle 34"/>
          <p:cNvSpPr/>
          <p:nvPr/>
        </p:nvSpPr>
        <p:spPr>
          <a:xfrm rot="18639749">
            <a:off x="6371543" y="4178055"/>
            <a:ext cx="254752" cy="645378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Rectangle 35"/>
          <p:cNvSpPr/>
          <p:nvPr/>
        </p:nvSpPr>
        <p:spPr>
          <a:xfrm rot="656420">
            <a:off x="5467330" y="5155212"/>
            <a:ext cx="270128" cy="837009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Rectangle 36"/>
          <p:cNvSpPr/>
          <p:nvPr/>
        </p:nvSpPr>
        <p:spPr>
          <a:xfrm rot="20897953">
            <a:off x="6036077" y="5151499"/>
            <a:ext cx="270128" cy="837009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ectangle 37"/>
          <p:cNvSpPr/>
          <p:nvPr/>
        </p:nvSpPr>
        <p:spPr>
          <a:xfrm>
            <a:off x="4161227" y="4920434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41" name="Straight Connector 40"/>
          <p:cNvCxnSpPr>
            <a:endCxn id="38" idx="0"/>
          </p:cNvCxnSpPr>
          <p:nvPr/>
        </p:nvCxnSpPr>
        <p:spPr>
          <a:xfrm>
            <a:off x="4243772" y="4820267"/>
            <a:ext cx="0" cy="10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958323" y="5511425"/>
            <a:ext cx="0" cy="6784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38" idx="2"/>
          </p:cNvCxnSpPr>
          <p:nvPr/>
        </p:nvCxnSpPr>
        <p:spPr>
          <a:xfrm>
            <a:off x="4243772" y="5457378"/>
            <a:ext cx="0" cy="12189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7059302" y="4920434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0" name="Straight Connector 59"/>
          <p:cNvCxnSpPr>
            <a:endCxn id="54" idx="0"/>
          </p:cNvCxnSpPr>
          <p:nvPr/>
        </p:nvCxnSpPr>
        <p:spPr>
          <a:xfrm>
            <a:off x="7141846" y="4800631"/>
            <a:ext cx="1" cy="11980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142205" y="5457378"/>
            <a:ext cx="0" cy="12189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02599" y="4404376"/>
            <a:ext cx="2478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/>
              <a:t>240V Primary : 240V Secondary</a:t>
            </a:r>
          </a:p>
        </p:txBody>
      </p:sp>
      <p:cxnSp>
        <p:nvCxnSpPr>
          <p:cNvPr id="65" name="Straight Connector 64"/>
          <p:cNvCxnSpPr/>
          <p:nvPr/>
        </p:nvCxnSpPr>
        <p:spPr>
          <a:xfrm flipH="1">
            <a:off x="4243771" y="4665486"/>
            <a:ext cx="1" cy="1640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7145422" y="5565587"/>
            <a:ext cx="0" cy="44161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ight Arrow 69"/>
          <p:cNvSpPr/>
          <p:nvPr/>
        </p:nvSpPr>
        <p:spPr>
          <a:xfrm>
            <a:off x="3205840" y="4475660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" name="Right Arrow 70"/>
          <p:cNvSpPr/>
          <p:nvPr/>
        </p:nvSpPr>
        <p:spPr>
          <a:xfrm>
            <a:off x="4212540" y="4223097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2" name="Right Arrow 71"/>
          <p:cNvSpPr/>
          <p:nvPr/>
        </p:nvSpPr>
        <p:spPr>
          <a:xfrm>
            <a:off x="5640419" y="3256157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Right Arrow 72"/>
          <p:cNvSpPr/>
          <p:nvPr/>
        </p:nvSpPr>
        <p:spPr>
          <a:xfrm rot="5400000">
            <a:off x="7185363" y="5046591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4" name="Right Arrow 73"/>
          <p:cNvSpPr/>
          <p:nvPr/>
        </p:nvSpPr>
        <p:spPr>
          <a:xfrm rot="10800000">
            <a:off x="2942684" y="5634208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1012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Fundamental Knowledge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Problems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Solutions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30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673" y="1915570"/>
            <a:ext cx="2598421" cy="28279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665" y="85762"/>
            <a:ext cx="8664095" cy="1015806"/>
          </a:xfrm>
        </p:spPr>
        <p:txBody>
          <a:bodyPr/>
          <a:lstStyle/>
          <a:p>
            <a:r>
              <a:rPr lang="en-SG" dirty="0"/>
              <a:t>Inside the </a:t>
            </a:r>
            <a:r>
              <a:rPr lang="en-SG"/>
              <a:t>3-pin mains plug </a:t>
            </a:r>
            <a:r>
              <a:rPr lang="en-SG" dirty="0"/>
              <a:t>(BS1363)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7665" y="1010276"/>
            <a:ext cx="70973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/>
              <a:t>Earth</a:t>
            </a:r>
          </a:p>
          <a:p>
            <a:r>
              <a:rPr lang="en-SG" dirty="0">
                <a:solidFill>
                  <a:srgbClr val="FFC000"/>
                </a:solidFill>
              </a:rPr>
              <a:t>Yellow</a:t>
            </a:r>
            <a:r>
              <a:rPr lang="en-SG" dirty="0"/>
              <a:t>/</a:t>
            </a:r>
            <a:r>
              <a:rPr lang="en-SG" dirty="0">
                <a:solidFill>
                  <a:schemeClr val="accent6"/>
                </a:solidFill>
              </a:rPr>
              <a:t>Green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Connects to appliance’s external case, protects user from electric shock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314465" y="1960434"/>
            <a:ext cx="2503155" cy="212243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-60536" y="4590441"/>
            <a:ext cx="61367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/>
              <a:t>Neutral</a:t>
            </a:r>
          </a:p>
          <a:p>
            <a:r>
              <a:rPr lang="en-SG" dirty="0">
                <a:solidFill>
                  <a:srgbClr val="0070C0"/>
                </a:solidFill>
              </a:rPr>
              <a:t>Blue/</a:t>
            </a:r>
            <a:r>
              <a:rPr lang="en-SG" dirty="0"/>
              <a:t>Black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Completes the circuit to generator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Tied to ground at power distribution box to ensure stable 0V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334729" y="3569110"/>
            <a:ext cx="2123768" cy="107272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4495801" y="3132078"/>
            <a:ext cx="1765424" cy="1781367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261225" y="4613452"/>
            <a:ext cx="20121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/>
              <a:t>Live</a:t>
            </a:r>
          </a:p>
          <a:p>
            <a:r>
              <a:rPr lang="en-SG" dirty="0">
                <a:solidFill>
                  <a:schemeClr val="accent2">
                    <a:lumMod val="75000"/>
                  </a:schemeClr>
                </a:solidFill>
              </a:rPr>
              <a:t>Brown/</a:t>
            </a:r>
            <a:r>
              <a:rPr lang="en-SG" dirty="0">
                <a:solidFill>
                  <a:srgbClr val="FF0000"/>
                </a:solidFill>
              </a:rPr>
              <a:t>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Source of power</a:t>
            </a:r>
          </a:p>
          <a:p>
            <a:endParaRPr lang="en-S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5</a:t>
            </a:fld>
            <a:endParaRPr lang="en-SG"/>
          </a:p>
        </p:txBody>
      </p:sp>
      <p:sp>
        <p:nvSpPr>
          <p:cNvPr id="12" name="TextBox 11"/>
          <p:cNvSpPr txBox="1"/>
          <p:nvPr/>
        </p:nvSpPr>
        <p:spPr>
          <a:xfrm>
            <a:off x="6668016" y="1990410"/>
            <a:ext cx="24782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/>
              <a:t>Fuse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Blows on overcurrent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Usually 13A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5067919" y="2249129"/>
            <a:ext cx="1524728" cy="110613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07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8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Connector 45"/>
          <p:cNvCxnSpPr>
            <a:stCxn id="13" idx="3"/>
          </p:cNvCxnSpPr>
          <p:nvPr/>
        </p:nvCxnSpPr>
        <p:spPr>
          <a:xfrm>
            <a:off x="3624175" y="2795292"/>
            <a:ext cx="1459581" cy="60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34581" y="364827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571" y="253484"/>
            <a:ext cx="8804582" cy="873567"/>
          </a:xfrm>
        </p:spPr>
        <p:txBody>
          <a:bodyPr/>
          <a:lstStyle/>
          <a:p>
            <a:r>
              <a:rPr lang="en-SG" dirty="0"/>
              <a:t>Earth connections: Normal operation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985625" y="1935120"/>
            <a:ext cx="414635" cy="7389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Oval 15"/>
          <p:cNvSpPr/>
          <p:nvPr/>
        </p:nvSpPr>
        <p:spPr>
          <a:xfrm>
            <a:off x="6946817" y="1384346"/>
            <a:ext cx="492250" cy="4821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/>
          <p:cNvSpPr/>
          <p:nvPr/>
        </p:nvSpPr>
        <p:spPr>
          <a:xfrm rot="3065409">
            <a:off x="6430448" y="1808399"/>
            <a:ext cx="205204" cy="6014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/>
          <p:cNvSpPr/>
          <p:nvPr/>
        </p:nvSpPr>
        <p:spPr>
          <a:xfrm rot="18639749">
            <a:off x="7715966" y="1795643"/>
            <a:ext cx="254752" cy="6453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/>
          <p:cNvSpPr/>
          <p:nvPr/>
        </p:nvSpPr>
        <p:spPr>
          <a:xfrm rot="656420">
            <a:off x="6811753" y="2772800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/>
          <p:cNvSpPr/>
          <p:nvPr/>
        </p:nvSpPr>
        <p:spPr>
          <a:xfrm rot="20897953">
            <a:off x="7380500" y="2769087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6</a:t>
            </a:fld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3764321" y="2164724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28370" y="3325905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417891" y="588450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51272" y="551213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sp>
        <p:nvSpPr>
          <p:cNvPr id="51" name="Rectangle 50"/>
          <p:cNvSpPr/>
          <p:nvPr/>
        </p:nvSpPr>
        <p:spPr>
          <a:xfrm>
            <a:off x="5001212" y="294851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2" name="Straight Connector 51"/>
          <p:cNvCxnSpPr/>
          <p:nvPr/>
        </p:nvCxnSpPr>
        <p:spPr>
          <a:xfrm>
            <a:off x="5083756" y="2785694"/>
            <a:ext cx="0" cy="157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083756" y="3490306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97444" y="290918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240V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5" name="Straight Connector 54"/>
          <p:cNvCxnSpPr/>
          <p:nvPr/>
        </p:nvCxnSpPr>
        <p:spPr>
          <a:xfrm>
            <a:off x="437686" y="357117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37686" y="2817081"/>
            <a:ext cx="0" cy="951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32621" y="2470628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58" name="Straight Connector 57"/>
          <p:cNvCxnSpPr>
            <a:stCxn id="59" idx="0"/>
          </p:cNvCxnSpPr>
          <p:nvPr/>
        </p:nvCxnSpPr>
        <p:spPr>
          <a:xfrm flipV="1">
            <a:off x="434581" y="3663328"/>
            <a:ext cx="0" cy="244587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Down Arrow 58"/>
          <p:cNvSpPr/>
          <p:nvPr/>
        </p:nvSpPr>
        <p:spPr>
          <a:xfrm>
            <a:off x="320099" y="6109206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7515564" y="3606898"/>
            <a:ext cx="0" cy="227760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417891" y="4322400"/>
            <a:ext cx="33464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728370" y="3987897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995481" y="265432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417891" y="2785694"/>
            <a:ext cx="2577590" cy="156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93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22" grpId="0" animBg="1"/>
      <p:bldP spid="23" grpId="0" animBg="1"/>
      <p:bldP spid="25" grpId="0" animBg="1"/>
      <p:bldP spid="45" grpId="0" animBg="1"/>
      <p:bldP spid="48" grpId="0"/>
      <p:bldP spid="50" grpId="0"/>
      <p:bldP spid="51" grpId="0" animBg="1"/>
      <p:bldP spid="57" grpId="0"/>
      <p:bldP spid="59" grpId="0" animBg="1"/>
      <p:bldP spid="62" grpId="0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434581" y="364827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76" idx="3"/>
          </p:cNvCxnSpPr>
          <p:nvPr/>
        </p:nvCxnSpPr>
        <p:spPr>
          <a:xfrm>
            <a:off x="3624175" y="2795292"/>
            <a:ext cx="1459581" cy="60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571" y="253484"/>
            <a:ext cx="8804582" cy="873567"/>
          </a:xfrm>
        </p:spPr>
        <p:txBody>
          <a:bodyPr/>
          <a:lstStyle/>
          <a:p>
            <a:r>
              <a:rPr lang="en-SG" dirty="0"/>
              <a:t>Live wire touches case</a:t>
            </a:r>
          </a:p>
        </p:txBody>
      </p:sp>
      <p:cxnSp>
        <p:nvCxnSpPr>
          <p:cNvPr id="15" name="Straight Connector 14"/>
          <p:cNvCxnSpPr>
            <a:stCxn id="49" idx="0"/>
          </p:cNvCxnSpPr>
          <p:nvPr/>
        </p:nvCxnSpPr>
        <p:spPr>
          <a:xfrm flipH="1">
            <a:off x="5083756" y="2164724"/>
            <a:ext cx="1" cy="6463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985625" y="1935120"/>
            <a:ext cx="414635" cy="7389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/>
          <p:cNvSpPr/>
          <p:nvPr/>
        </p:nvSpPr>
        <p:spPr>
          <a:xfrm>
            <a:off x="6946817" y="1384346"/>
            <a:ext cx="492250" cy="4821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/>
          <p:cNvSpPr/>
          <p:nvPr/>
        </p:nvSpPr>
        <p:spPr>
          <a:xfrm rot="3065409">
            <a:off x="6430448" y="1808399"/>
            <a:ext cx="205204" cy="6014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/>
          <p:cNvSpPr/>
          <p:nvPr/>
        </p:nvSpPr>
        <p:spPr>
          <a:xfrm rot="18639749">
            <a:off x="7715966" y="1795643"/>
            <a:ext cx="254752" cy="6453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/>
          <p:cNvSpPr/>
          <p:nvPr/>
        </p:nvSpPr>
        <p:spPr>
          <a:xfrm rot="656420">
            <a:off x="6811753" y="2772800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/>
          <p:cNvSpPr/>
          <p:nvPr/>
        </p:nvSpPr>
        <p:spPr>
          <a:xfrm rot="20897953">
            <a:off x="7380500" y="2769087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ight Arrow 2"/>
          <p:cNvSpPr/>
          <p:nvPr/>
        </p:nvSpPr>
        <p:spPr>
          <a:xfrm rot="10800000">
            <a:off x="4179059" y="2260871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ight Arrow 26"/>
          <p:cNvSpPr/>
          <p:nvPr/>
        </p:nvSpPr>
        <p:spPr>
          <a:xfrm rot="10800000">
            <a:off x="2739198" y="3987897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ight Arrow 27"/>
          <p:cNvSpPr/>
          <p:nvPr/>
        </p:nvSpPr>
        <p:spPr>
          <a:xfrm rot="5400000">
            <a:off x="3704846" y="3521013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7</a:t>
            </a:fld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3764321" y="2164724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28370" y="3325905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001212" y="294851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5083756" y="2785694"/>
            <a:ext cx="0" cy="157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083756" y="3490306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97444" y="290918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240V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437686" y="357117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17891" y="588450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66" idx="0"/>
          </p:cNvCxnSpPr>
          <p:nvPr/>
        </p:nvCxnSpPr>
        <p:spPr>
          <a:xfrm flipV="1">
            <a:off x="434581" y="3663328"/>
            <a:ext cx="0" cy="244587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320099" y="6109206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7515564" y="3606898"/>
            <a:ext cx="0" cy="227760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7891" y="4322400"/>
            <a:ext cx="33464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28370" y="3987897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5083756" y="2785694"/>
            <a:ext cx="0" cy="157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437686" y="2817081"/>
            <a:ext cx="0" cy="951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332621" y="2470628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sp>
        <p:nvSpPr>
          <p:cNvPr id="76" name="Rectangle 75"/>
          <p:cNvSpPr/>
          <p:nvPr/>
        </p:nvSpPr>
        <p:spPr>
          <a:xfrm>
            <a:off x="2995481" y="265432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417891" y="2785694"/>
            <a:ext cx="2577590" cy="156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3001602" y="2244345"/>
            <a:ext cx="6301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66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7" name="Right Arrow 36"/>
          <p:cNvSpPr/>
          <p:nvPr/>
        </p:nvSpPr>
        <p:spPr>
          <a:xfrm rot="16200000">
            <a:off x="-39326" y="3867056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ight Arrow 37"/>
          <p:cNvSpPr/>
          <p:nvPr/>
        </p:nvSpPr>
        <p:spPr>
          <a:xfrm rot="16200000">
            <a:off x="5017629" y="2423061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TextBox 38"/>
          <p:cNvSpPr txBox="1"/>
          <p:nvPr/>
        </p:nvSpPr>
        <p:spPr>
          <a:xfrm>
            <a:off x="451272" y="551213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</p:spTree>
    <p:extLst>
      <p:ext uri="{BB962C8B-B14F-4D97-AF65-F5344CB8AC3E}">
        <p14:creationId xmlns:p14="http://schemas.microsoft.com/office/powerpoint/2010/main" val="363812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7" grpId="0" animBg="1"/>
      <p:bldP spid="28" grpId="0" animBg="1"/>
      <p:bldP spid="80" grpId="0"/>
      <p:bldP spid="37" grpId="0" animBg="1"/>
      <p:bldP spid="3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434581" y="364827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624175" y="2795292"/>
            <a:ext cx="1459581" cy="60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571" y="253484"/>
            <a:ext cx="8804582" cy="873567"/>
          </a:xfrm>
        </p:spPr>
        <p:txBody>
          <a:bodyPr/>
          <a:lstStyle/>
          <a:p>
            <a:r>
              <a:rPr lang="en-SG" dirty="0"/>
              <a:t>What if there is no Earth wire?</a:t>
            </a:r>
          </a:p>
        </p:txBody>
      </p:sp>
      <p:cxnSp>
        <p:nvCxnSpPr>
          <p:cNvPr id="15" name="Straight Connector 14"/>
          <p:cNvCxnSpPr>
            <a:stCxn id="49" idx="0"/>
          </p:cNvCxnSpPr>
          <p:nvPr/>
        </p:nvCxnSpPr>
        <p:spPr>
          <a:xfrm flipH="1">
            <a:off x="5083756" y="2164724"/>
            <a:ext cx="1" cy="6463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985625" y="1935120"/>
            <a:ext cx="414635" cy="738963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/>
          <p:cNvSpPr/>
          <p:nvPr/>
        </p:nvSpPr>
        <p:spPr>
          <a:xfrm>
            <a:off x="6946817" y="1384346"/>
            <a:ext cx="492250" cy="482132"/>
          </a:xfrm>
          <a:prstGeom prst="ellipse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/>
          <p:cNvSpPr/>
          <p:nvPr/>
        </p:nvSpPr>
        <p:spPr>
          <a:xfrm rot="3065409">
            <a:off x="6430448" y="1808399"/>
            <a:ext cx="205204" cy="601488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/>
          <p:cNvSpPr/>
          <p:nvPr/>
        </p:nvSpPr>
        <p:spPr>
          <a:xfrm rot="18639749">
            <a:off x="7715966" y="1795643"/>
            <a:ext cx="254752" cy="645378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/>
          <p:cNvSpPr/>
          <p:nvPr/>
        </p:nvSpPr>
        <p:spPr>
          <a:xfrm rot="656420">
            <a:off x="6811753" y="2772800"/>
            <a:ext cx="270128" cy="837009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/>
          <p:cNvSpPr/>
          <p:nvPr/>
        </p:nvSpPr>
        <p:spPr>
          <a:xfrm rot="20897953">
            <a:off x="7380500" y="2769087"/>
            <a:ext cx="270128" cy="837009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ight Arrow 2"/>
          <p:cNvSpPr/>
          <p:nvPr/>
        </p:nvSpPr>
        <p:spPr>
          <a:xfrm>
            <a:off x="5458869" y="2212970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ight Arrow 26"/>
          <p:cNvSpPr/>
          <p:nvPr/>
        </p:nvSpPr>
        <p:spPr>
          <a:xfrm rot="10800000">
            <a:off x="5816792" y="5530732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ight Arrow 27"/>
          <p:cNvSpPr/>
          <p:nvPr/>
        </p:nvSpPr>
        <p:spPr>
          <a:xfrm rot="5400000">
            <a:off x="7515401" y="4612330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8</a:t>
            </a:fld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3764321" y="2164724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28370" y="3325905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001212" y="294851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5083756" y="2785694"/>
            <a:ext cx="0" cy="157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083756" y="3490306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97444" y="290918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240V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437686" y="357117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17891" y="588450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66" idx="0"/>
          </p:cNvCxnSpPr>
          <p:nvPr/>
        </p:nvCxnSpPr>
        <p:spPr>
          <a:xfrm flipV="1">
            <a:off x="434581" y="3663328"/>
            <a:ext cx="0" cy="244587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320099" y="6109206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7515564" y="3606898"/>
            <a:ext cx="0" cy="227760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ight Arrow 70"/>
          <p:cNvSpPr/>
          <p:nvPr/>
        </p:nvSpPr>
        <p:spPr>
          <a:xfrm rot="10800000">
            <a:off x="2629981" y="5530732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TextBox 33"/>
          <p:cNvSpPr txBox="1"/>
          <p:nvPr/>
        </p:nvSpPr>
        <p:spPr>
          <a:xfrm>
            <a:off x="332621" y="2470628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417891" y="2785694"/>
            <a:ext cx="2577590" cy="156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995481" y="265432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437686" y="2817081"/>
            <a:ext cx="0" cy="951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ight Arrow 35"/>
          <p:cNvSpPr/>
          <p:nvPr/>
        </p:nvSpPr>
        <p:spPr>
          <a:xfrm rot="16200000">
            <a:off x="412804" y="4693572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TextBox 3"/>
          <p:cNvSpPr txBox="1"/>
          <p:nvPr/>
        </p:nvSpPr>
        <p:spPr>
          <a:xfrm>
            <a:off x="221981" y="1418513"/>
            <a:ext cx="5499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Fuse does not blow due to human-body resistance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51272" y="551213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sp>
        <p:nvSpPr>
          <p:cNvPr id="40" name="Right Arrow 39"/>
          <p:cNvSpPr/>
          <p:nvPr/>
        </p:nvSpPr>
        <p:spPr>
          <a:xfrm>
            <a:off x="1764986" y="2425220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" name="Right Arrow 40"/>
          <p:cNvSpPr/>
          <p:nvPr/>
        </p:nvSpPr>
        <p:spPr>
          <a:xfrm>
            <a:off x="4139539" y="2440177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Right Arrow 41"/>
          <p:cNvSpPr/>
          <p:nvPr/>
        </p:nvSpPr>
        <p:spPr>
          <a:xfrm rot="16200000">
            <a:off x="5027268" y="2440177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1381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2" grpId="0" animBg="1"/>
      <p:bldP spid="23" grpId="0" animBg="1"/>
      <p:bldP spid="25" grpId="0" animBg="1"/>
      <p:bldP spid="26" grpId="0" animBg="1"/>
      <p:bldP spid="3" grpId="0" animBg="1"/>
      <p:bldP spid="27" grpId="0" animBg="1"/>
      <p:bldP spid="28" grpId="0" animBg="1"/>
      <p:bldP spid="71" grpId="0" animBg="1"/>
      <p:bldP spid="36" grpId="0" animBg="1"/>
      <p:bldP spid="4" grpId="0"/>
      <p:bldP spid="40" grpId="0" animBg="1"/>
      <p:bldP spid="41" grpId="0" animBg="1"/>
      <p:bldP spid="4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133" y="0"/>
            <a:ext cx="7886700" cy="597121"/>
          </a:xfrm>
        </p:spPr>
        <p:txBody>
          <a:bodyPr>
            <a:normAutofit fontScale="90000"/>
          </a:bodyPr>
          <a:lstStyle/>
          <a:p>
            <a:r>
              <a:rPr lang="en-SG" dirty="0"/>
              <a:t>Circuit Breakers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71" y="663686"/>
            <a:ext cx="5693382" cy="425246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629918" y="2097097"/>
            <a:ext cx="2489659" cy="145949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MCB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174512" y="2097097"/>
            <a:ext cx="772412" cy="1445739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RCCB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42530" y="5059660"/>
            <a:ext cx="50029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dirty="0">
                <a:solidFill>
                  <a:srgbClr val="FF0000"/>
                </a:solidFill>
              </a:rPr>
              <a:t>Miniature Circuit Breakers (MCBs)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b="1" dirty="0"/>
              <a:t>What it does?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1600" dirty="0"/>
              <a:t>Breaks the circuit on overcurrent </a:t>
            </a:r>
            <a:r>
              <a:rPr lang="en-SG" sz="1600" dirty="0" err="1"/>
              <a:t>eg</a:t>
            </a:r>
            <a:r>
              <a:rPr lang="en-SG" sz="1600" dirty="0"/>
              <a:t>. short circuit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45772" y="4982716"/>
            <a:ext cx="42982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rgbClr val="00B0F0"/>
                </a:solidFill>
              </a:rPr>
              <a:t>Residual Current Circuit Breaker (RCCB)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b="1" dirty="0"/>
              <a:t>What it does? </a:t>
            </a:r>
            <a:r>
              <a:rPr lang="en-SG" sz="1600" dirty="0"/>
              <a:t>Breaks the circuit on earth 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Cause: </a:t>
            </a:r>
            <a:r>
              <a:rPr lang="en-US" sz="1600" dirty="0"/>
              <a:t>Current leakage via Earth wire or human electrocution</a:t>
            </a:r>
            <a:endParaRPr lang="en-SG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When?: </a:t>
            </a:r>
            <a:r>
              <a:rPr lang="en-US" sz="1600" dirty="0"/>
              <a:t>Breaks when current difference between live neutral &gt; threshold            (usually 30mA)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1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1012</TotalTime>
  <Words>938</Words>
  <Application>Microsoft Macintosh PowerPoint</Application>
  <PresentationFormat>On-screen Show (4:3)</PresentationFormat>
  <Paragraphs>299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Repair Kopitiam  Specialty Electrical Equipment</vt:lpstr>
      <vt:lpstr>Background</vt:lpstr>
      <vt:lpstr>Photos</vt:lpstr>
      <vt:lpstr>Agenda</vt:lpstr>
      <vt:lpstr>Inside the 3-pin mains plug (BS1363)</vt:lpstr>
      <vt:lpstr>Earth connections: Normal operation</vt:lpstr>
      <vt:lpstr>Live wire touches case</vt:lpstr>
      <vt:lpstr>What if there is no Earth wire?</vt:lpstr>
      <vt:lpstr>Circuit Breakers</vt:lpstr>
      <vt:lpstr>Circuit breaker arrangement</vt:lpstr>
      <vt:lpstr>Residual Current Circuit Breaker with Overload Protection (RCBO)</vt:lpstr>
      <vt:lpstr>Problems</vt:lpstr>
      <vt:lpstr>Problem 1: Safety </vt:lpstr>
      <vt:lpstr>Problem 2:  Inaccessible onsite breaker</vt:lpstr>
      <vt:lpstr>Problem 3:   Inconvenience of breaker trip</vt:lpstr>
      <vt:lpstr>Solution 1 for safety problem </vt:lpstr>
      <vt:lpstr>Solution 2 for inaccessible circuit breaker </vt:lpstr>
      <vt:lpstr>Demo video of trip-10ma-rccb-only-tool</vt:lpstr>
      <vt:lpstr>Design of trip-10ma-rccb-only-tool</vt:lpstr>
      <vt:lpstr>Why 20K ohm resistor?</vt:lpstr>
      <vt:lpstr>External breaker can still trip</vt:lpstr>
      <vt:lpstr>Solution 3 for inconvenience of breaker trip </vt:lpstr>
      <vt:lpstr>Demo video of anti-trip-earth-leakage-detector</vt:lpstr>
      <vt:lpstr>Design of anti-trip-earth-leakage-detector</vt:lpstr>
      <vt:lpstr>Why 62K ohm resistor?</vt:lpstr>
      <vt:lpstr>Solution 4: Solution 1 + Solution 2</vt:lpstr>
      <vt:lpstr>Demo video of 10ma-rcbo-and-anti-external-cb-trip-with-anti-trip-earth-leakage-detector</vt:lpstr>
      <vt:lpstr>Design of Solution 4</vt:lpstr>
      <vt:lpstr>Next Repair Kopitiam</vt:lpstr>
      <vt:lpstr>Why not an isolation transformer?</vt:lpstr>
      <vt:lpstr>So why not use an isolation transformer?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Yeo Kheng Meng</dc:creator>
  <cp:lastModifiedBy>Yeo Kheng Meng</cp:lastModifiedBy>
  <cp:revision>95</cp:revision>
  <dcterms:created xsi:type="dcterms:W3CDTF">2016-06-23T01:12:38Z</dcterms:created>
  <dcterms:modified xsi:type="dcterms:W3CDTF">2016-07-27T09:06:21Z</dcterms:modified>
</cp:coreProperties>
</file>